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1" r:id="rId2"/>
    <p:sldId id="257" r:id="rId3"/>
  </p:sldIdLst>
  <p:sldSz cx="9144000" cy="6858000" type="screen4x3"/>
  <p:notesSz cx="6873875" cy="10004425"/>
  <p:embeddedFontLst>
    <p:embeddedFont>
      <p:font typeface="HY동녘M" panose="02030600000101010101" pitchFamily="18" charset="-127"/>
      <p:regular r:id="rId5"/>
    </p:embeddedFont>
    <p:embeddedFont>
      <p:font typeface="휴먼매직체" panose="02030504000101010101" pitchFamily="18" charset="-127"/>
      <p:regular r:id="rId6"/>
    </p:embeddedFont>
    <p:embeddedFont>
      <p:font typeface="HY산B" panose="02030600000101010101" pitchFamily="18" charset="-127"/>
      <p:regular r:id="rId7"/>
    </p:embeddedFont>
    <p:embeddedFont>
      <p:font typeface="한컴 바겐세일 B" panose="02020603020101020101" pitchFamily="18" charset="-127"/>
      <p:regular r:id="rId8"/>
    </p:embeddedFont>
    <p:embeddedFont>
      <p:font typeface="맑은 고딕" panose="020B0503020000020004" pitchFamily="50" charset="-127"/>
      <p:regular r:id="rId9"/>
      <p:bold r:id="rId1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0899" autoAdjust="0"/>
  </p:normalViewPr>
  <p:slideViewPr>
    <p:cSldViewPr>
      <p:cViewPr>
        <p:scale>
          <a:sx n="100" d="100"/>
          <a:sy n="100" d="100"/>
        </p:scale>
        <p:origin x="-1992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/>
          <a:lstStyle>
            <a:lvl1pPr algn="r">
              <a:defRPr sz="1300"/>
            </a:lvl1pPr>
          </a:lstStyle>
          <a:p>
            <a:fld id="{E179CF00-6848-4FF2-90D4-4925BB148A30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5" tIns="48217" rIns="96435" bIns="48217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7388" y="4752103"/>
            <a:ext cx="5499100" cy="4501991"/>
          </a:xfrm>
          <a:prstGeom prst="rect">
            <a:avLst/>
          </a:prstGeom>
        </p:spPr>
        <p:txBody>
          <a:bodyPr vert="horz" lIns="96435" tIns="48217" rIns="96435" bIns="48217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93605" y="9502469"/>
            <a:ext cx="2978679" cy="500221"/>
          </a:xfrm>
          <a:prstGeom prst="rect">
            <a:avLst/>
          </a:prstGeom>
        </p:spPr>
        <p:txBody>
          <a:bodyPr vert="horz" lIns="96435" tIns="48217" rIns="96435" bIns="48217" rtlCol="0" anchor="b"/>
          <a:lstStyle>
            <a:lvl1pPr algn="r">
              <a:defRPr sz="1300"/>
            </a:lvl1pPr>
          </a:lstStyle>
          <a:p>
            <a:fld id="{A4275088-065F-47FA-B4BD-B195EDD1E09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4782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AA227-AFC0-43EB-BC41-17A1B399BF7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59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46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3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556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8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02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21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4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4915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52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4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959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63560-56A8-4167-BAFE-883E81555B51}" type="datetimeFigureOut">
              <a:rPr lang="ko-KR" altLang="en-US" smtClean="0"/>
              <a:t>2015-01-09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A4639-F0B6-4CB9-A660-AD225E19E28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314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gif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3.gif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모서리가 둥근 직사각형 45"/>
          <p:cNvSpPr/>
          <p:nvPr/>
        </p:nvSpPr>
        <p:spPr>
          <a:xfrm>
            <a:off x="6358080" y="1120981"/>
            <a:ext cx="2534400" cy="13716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2195735" y="1120982"/>
            <a:ext cx="3949783" cy="1371600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378351" y="1122265"/>
            <a:ext cx="1601361" cy="1371600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06393" y="1959223"/>
            <a:ext cx="110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fontAlgn="ctr">
              <a:defRPr sz="800" b="1"/>
            </a:lvl1pPr>
          </a:lstStyle>
          <a:p>
            <a:r>
              <a:rPr lang="en-US" altLang="ko-KR" dirty="0"/>
              <a:t>B. 11</a:t>
            </a:r>
            <a:r>
              <a:rPr lang="ko-KR" altLang="en-US" dirty="0"/>
              <a:t>호 </a:t>
            </a:r>
            <a:r>
              <a:rPr lang="ko-KR" altLang="en-US" dirty="0" smtClean="0"/>
              <a:t>도구가 필요해요</a:t>
            </a:r>
            <a:r>
              <a:rPr lang="en-US" altLang="ko-KR" dirty="0" smtClean="0"/>
              <a:t>(</a:t>
            </a:r>
            <a:r>
              <a:rPr lang="ko-KR" altLang="en-US" dirty="0"/>
              <a:t>애니메이션</a:t>
            </a:r>
            <a:r>
              <a:rPr lang="en-US" altLang="ko-KR" dirty="0"/>
              <a:t>)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429" y="1959223"/>
            <a:ext cx="1601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11</a:t>
            </a:r>
            <a:r>
              <a:rPr lang="ko-KR" altLang="en-US" sz="800" b="1" dirty="0" smtClean="0"/>
              <a:t>호 줄줄이 이야기 만들기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1959223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11</a:t>
            </a:r>
            <a:r>
              <a:rPr lang="ko-KR" altLang="en-US" sz="800" b="1" dirty="0" smtClean="0"/>
              <a:t>호 편리한 깔때기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4935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생활도구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생활도</a:t>
            </a:r>
            <a:r>
              <a:rPr lang="ko-KR" altLang="en-US" sz="1200" dirty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구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5292080" y="1959223"/>
            <a:ext cx="85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11</a:t>
            </a:r>
            <a:r>
              <a:rPr lang="ko-KR" altLang="en-US" sz="800" b="1" dirty="0" smtClean="0"/>
              <a:t>호 누가 발명했을까</a:t>
            </a:r>
            <a:r>
              <a:rPr lang="en-US" altLang="ko-KR" sz="800" b="1" dirty="0" smtClean="0"/>
              <a:t>?</a:t>
            </a:r>
            <a:endParaRPr lang="ko-KR" altLang="en-US" sz="800" b="1" dirty="0">
              <a:solidFill>
                <a:srgbClr val="000000"/>
              </a:solidFill>
            </a:endParaRPr>
          </a:p>
          <a:p>
            <a:pPr fontAlgn="ctr"/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79144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3819050" y="977717"/>
            <a:ext cx="703153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2" name="대각선 방향의 모서리가 잘린 사각형 51"/>
          <p:cNvSpPr/>
          <p:nvPr/>
        </p:nvSpPr>
        <p:spPr>
          <a:xfrm>
            <a:off x="7237693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3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25181" y="1959223"/>
            <a:ext cx="115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/>
              <a:t>F</a:t>
            </a:r>
            <a:r>
              <a:rPr lang="en-US" altLang="ko-KR" sz="800" b="1" dirty="0" smtClean="0"/>
              <a:t>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11</a:t>
            </a:r>
            <a:r>
              <a:rPr lang="ko-KR" altLang="en-US" sz="800" b="1" dirty="0" smtClean="0"/>
              <a:t>호 몸으로 표현해요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614711" y="1959223"/>
            <a:ext cx="11337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G. </a:t>
            </a:r>
            <a:r>
              <a:rPr lang="ko-KR" altLang="en-US" sz="800" b="1" dirty="0" smtClean="0"/>
              <a:t> </a:t>
            </a:r>
            <a:r>
              <a:rPr lang="en-US" altLang="ko-KR" sz="800" b="1" dirty="0" smtClean="0"/>
              <a:t>11</a:t>
            </a:r>
            <a:r>
              <a:rPr lang="ko-KR" altLang="en-US" sz="800" b="1" dirty="0" smtClean="0"/>
              <a:t>호 무엇을 닮았을까</a:t>
            </a:r>
            <a:r>
              <a:rPr lang="en-US" altLang="ko-KR" sz="800" b="1" dirty="0" smtClean="0"/>
              <a:t>?(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22456" y="1959223"/>
            <a:ext cx="1106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11</a:t>
            </a:r>
            <a:r>
              <a:rPr lang="ko-KR" altLang="en-US" sz="800" b="1" dirty="0" smtClean="0"/>
              <a:t>호 똬리가 필요해요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73" y="1426889"/>
            <a:ext cx="886945" cy="453071"/>
          </a:xfrm>
          <a:prstGeom prst="rect">
            <a:avLst/>
          </a:prstGeom>
        </p:spPr>
      </p:pic>
      <p:pic>
        <p:nvPicPr>
          <p:cNvPr id="57" name="그림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24" y="1400961"/>
            <a:ext cx="761737" cy="473850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08" y="1421524"/>
            <a:ext cx="910152" cy="432724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231" y="1455499"/>
            <a:ext cx="891322" cy="398749"/>
          </a:xfrm>
          <a:prstGeom prst="rect">
            <a:avLst/>
          </a:prstGeom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314" y="1469802"/>
            <a:ext cx="905005" cy="367475"/>
          </a:xfrm>
          <a:prstGeom prst="rect">
            <a:avLst/>
          </a:prstGeom>
        </p:spPr>
      </p:pic>
      <p:pic>
        <p:nvPicPr>
          <p:cNvPr id="66" name="그림 65" descr="3편리한 깔때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29307" y="1358940"/>
            <a:ext cx="885118" cy="557892"/>
          </a:xfrm>
          <a:prstGeom prst="rect">
            <a:avLst/>
          </a:prstGeom>
        </p:spPr>
      </p:pic>
      <p:pic>
        <p:nvPicPr>
          <p:cNvPr id="67" name="그림 66" descr="6누가 발명했을까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52271" y="1409901"/>
            <a:ext cx="632994" cy="455971"/>
          </a:xfrm>
          <a:prstGeom prst="rect">
            <a:avLst/>
          </a:prstGeom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247372"/>
              </p:ext>
            </p:extLst>
          </p:nvPr>
        </p:nvGraphicFramePr>
        <p:xfrm>
          <a:off x="782591" y="6405193"/>
          <a:ext cx="5486400" cy="444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  <a:gridCol w="685800"/>
              </a:tblGrid>
              <a:tr h="44413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내 </a:t>
                      </a:r>
                      <a:r>
                        <a:rPr lang="ko-KR" altLang="en-US" sz="700" u="none" strike="noStrike" dirty="0">
                          <a:effectLst/>
                        </a:rPr>
                        <a:t>몸을 지키는 도구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1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도구를 </a:t>
                      </a:r>
                      <a:r>
                        <a:rPr lang="ko-KR" altLang="en-US" sz="700" u="none" strike="noStrike" dirty="0">
                          <a:effectLst/>
                        </a:rPr>
                        <a:t>움직이는 힘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점점 </a:t>
                      </a:r>
                      <a:r>
                        <a:rPr lang="ko-KR" altLang="en-US" sz="700" u="none" strike="noStrike" dirty="0">
                          <a:effectLst/>
                        </a:rPr>
                        <a:t>편리해져요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2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자연의 </a:t>
                      </a:r>
                      <a:r>
                        <a:rPr lang="ko-KR" altLang="en-US" sz="700" u="none" strike="noStrike" dirty="0">
                          <a:effectLst/>
                        </a:rPr>
                        <a:t>원리에서 찾은 발명품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세계 </a:t>
                      </a:r>
                      <a:r>
                        <a:rPr lang="ko-KR" altLang="en-US" sz="700" u="none" strike="noStrike" dirty="0">
                          <a:effectLst/>
                        </a:rPr>
                        <a:t>여러 나라의 발명가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더하기 </a:t>
                      </a:r>
                      <a:r>
                        <a:rPr lang="ko-KR" altLang="en-US" sz="700" u="none" strike="noStrike" dirty="0">
                          <a:effectLst/>
                        </a:rPr>
                        <a:t>발명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이렇게 </a:t>
                      </a:r>
                      <a:r>
                        <a:rPr lang="ko-KR" altLang="en-US" sz="700" u="none" strike="noStrike" dirty="0">
                          <a:effectLst/>
                        </a:rPr>
                        <a:t>달라졌어요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>
                          <a:effectLst/>
                        </a:rPr>
                        <a:t>3</a:t>
                      </a:r>
                      <a:r>
                        <a:rPr lang="ko-KR" altLang="en-US" sz="700" u="none" strike="noStrike" dirty="0">
                          <a:effectLst/>
                        </a:rPr>
                        <a:t>단계 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u="none" strike="noStrike" dirty="0" smtClean="0">
                          <a:effectLst/>
                        </a:rPr>
                        <a:t>우리나라의 </a:t>
                      </a:r>
                      <a:r>
                        <a:rPr lang="ko-KR" altLang="en-US" sz="700" u="none" strike="noStrike" dirty="0">
                          <a:effectLst/>
                        </a:rPr>
                        <a:t>위대한 발명가와 발명품</a:t>
                      </a:r>
                      <a:r>
                        <a:rPr lang="en-US" altLang="ko-KR" sz="700" u="none" strike="noStrike" dirty="0">
                          <a:effectLst/>
                        </a:rPr>
                        <a:t>(</a:t>
                      </a:r>
                      <a:r>
                        <a:rPr lang="ko-KR" altLang="en-US" sz="700" u="none" strike="noStrike" dirty="0">
                          <a:effectLst/>
                        </a:rPr>
                        <a:t>동영상</a:t>
                      </a:r>
                      <a:r>
                        <a:rPr lang="en-US" altLang="ko-KR" sz="700" u="none" strike="noStrike" dirty="0">
                          <a:effectLst/>
                        </a:rPr>
                        <a:t>)</a:t>
                      </a:r>
                      <a:endParaRPr lang="en-US" altLang="ko-KR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68" name="그림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83" y="5815788"/>
            <a:ext cx="612000" cy="430290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35" y="5815788"/>
            <a:ext cx="410400" cy="582115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58" y="5815788"/>
            <a:ext cx="612000" cy="430313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815788"/>
            <a:ext cx="410400" cy="581698"/>
          </a:xfrm>
          <a:prstGeom prst="rect">
            <a:avLst/>
          </a:prstGeom>
        </p:spPr>
      </p:pic>
      <p:pic>
        <p:nvPicPr>
          <p:cNvPr id="74" name="그림 7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428" y="5815788"/>
            <a:ext cx="410400" cy="582731"/>
          </a:xfrm>
          <a:prstGeom prst="rect">
            <a:avLst/>
          </a:prstGeom>
        </p:spPr>
      </p:pic>
      <p:pic>
        <p:nvPicPr>
          <p:cNvPr id="75" name="그림 7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96" y="5815788"/>
            <a:ext cx="410400" cy="583758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84" y="5815788"/>
            <a:ext cx="612000" cy="430173"/>
          </a:xfrm>
          <a:prstGeom prst="rect">
            <a:avLst/>
          </a:prstGeom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4" y="5815788"/>
            <a:ext cx="410400" cy="579280"/>
          </a:xfrm>
          <a:prstGeom prst="rect">
            <a:avLst/>
          </a:prstGeom>
        </p:spPr>
      </p:pic>
      <p:sp>
        <p:nvSpPr>
          <p:cNvPr id="79" name="직사각형 78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직사각형 80"/>
          <p:cNvSpPr/>
          <p:nvPr/>
        </p:nvSpPr>
        <p:spPr>
          <a:xfrm>
            <a:off x="2708924" y="3139951"/>
            <a:ext cx="611731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도구가 필요해요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활동을 하며 상황에 따라 필요한 도구를 구분할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줄줄이 이야기 만들기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활동을 통해 도구의 이름과 쓰임새를 알고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적절한 언어로 표현할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몸으로 표현해요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가지고 우리 주변에서 쉽게 볼 수 있는 다양한 도구를 신체를 사용하여 표현해 보고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수수께끼 게임을 해봅니다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2739113" y="4274512"/>
            <a:ext cx="6181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편리한 깔때기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를 통해 물을 흘리지 않고 쉽게 따를 수 있는 도구가 있음을 압니다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제공된 대야에 물을 채우고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똬리가 필요해요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똬리에 올리고 물을 흘리지 않고 달리기를 해보며 똬리의 쓰임새를 익힐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누가 발명했을까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무엇을 닮았을까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의 책을 보며 다양한 발명품의 이름과 용도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발명의 과정 등을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</a:p>
          <a:p>
            <a:r>
              <a:rPr lang="en-US" altLang="ko-KR" sz="105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실물 교구와 책을 통해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간단해 보이지만 우리 생활에 많은 도움을 주는 발명품과 도구들이 있는 것을 알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83" name="오각형 82"/>
          <p:cNvSpPr/>
          <p:nvPr/>
        </p:nvSpPr>
        <p:spPr>
          <a:xfrm>
            <a:off x="287952" y="2744924"/>
            <a:ext cx="1420506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B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84" name="오각형 83"/>
          <p:cNvSpPr/>
          <p:nvPr/>
        </p:nvSpPr>
        <p:spPr>
          <a:xfrm>
            <a:off x="309642" y="4092184"/>
            <a:ext cx="198530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C + D + E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85" name="모서리가 둥근 직사각형 84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모서리가 둥근 직사각형 85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4" y="3302147"/>
            <a:ext cx="706658" cy="360976"/>
          </a:xfrm>
          <a:prstGeom prst="rect">
            <a:avLst/>
          </a:prstGeom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76" y="3302147"/>
            <a:ext cx="613058" cy="381362"/>
          </a:xfrm>
          <a:prstGeom prst="rect">
            <a:avLst/>
          </a:prstGeom>
        </p:spPr>
      </p:pic>
      <p:pic>
        <p:nvPicPr>
          <p:cNvPr id="55" name="그림 5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91" y="3350780"/>
            <a:ext cx="619844" cy="251686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913400" y="3314177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1658317" y="3318653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pic>
        <p:nvPicPr>
          <p:cNvPr id="58" name="그림 5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55" y="4466228"/>
            <a:ext cx="610250" cy="290138"/>
          </a:xfrm>
          <a:prstGeom prst="rect">
            <a:avLst/>
          </a:prstGeom>
        </p:spPr>
      </p:pic>
      <p:pic>
        <p:nvPicPr>
          <p:cNvPr id="59" name="그림 5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948" y="4801434"/>
            <a:ext cx="597625" cy="267358"/>
          </a:xfrm>
          <a:prstGeom prst="rect">
            <a:avLst/>
          </a:prstGeom>
        </p:spPr>
      </p:pic>
      <p:pic>
        <p:nvPicPr>
          <p:cNvPr id="60" name="그림 59" descr="3편리한 깔때기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85181" y="4428162"/>
            <a:ext cx="520710" cy="328204"/>
          </a:xfrm>
          <a:prstGeom prst="rect">
            <a:avLst/>
          </a:prstGeom>
        </p:spPr>
      </p:pic>
      <p:pic>
        <p:nvPicPr>
          <p:cNvPr id="61" name="그림 60" descr="6누가 발명했을까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033002" y="4801434"/>
            <a:ext cx="424418" cy="305725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1033002" y="4466228"/>
            <a:ext cx="36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719634" y="4725144"/>
            <a:ext cx="438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979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31266" y="2636912"/>
            <a:ext cx="8689736" cy="12961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/>
          <p:cNvSpPr/>
          <p:nvPr/>
        </p:nvSpPr>
        <p:spPr>
          <a:xfrm>
            <a:off x="231266" y="4005064"/>
            <a:ext cx="8689736" cy="1224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모서리가 둥근 직사각형 44"/>
          <p:cNvSpPr/>
          <p:nvPr/>
        </p:nvSpPr>
        <p:spPr>
          <a:xfrm>
            <a:off x="3698426" y="1120982"/>
            <a:ext cx="4165283" cy="1370631"/>
          </a:xfrm>
          <a:prstGeom prst="roundRect">
            <a:avLst/>
          </a:prstGeom>
          <a:solidFill>
            <a:srgbClr val="CBDCA8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모서리가 둥근 직사각형 40"/>
          <p:cNvSpPr/>
          <p:nvPr/>
        </p:nvSpPr>
        <p:spPr>
          <a:xfrm>
            <a:off x="1331640" y="1122265"/>
            <a:ext cx="2088233" cy="1370631"/>
          </a:xfrm>
          <a:prstGeom prst="roundRect">
            <a:avLst/>
          </a:prstGeom>
          <a:solidFill>
            <a:srgbClr val="FFFFCC"/>
          </a:solidFill>
          <a:ln w="12700"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 descr="C:\Users\A103\Desktop\psx2201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4" y="0"/>
            <a:ext cx="718288" cy="95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779914" y="208233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C. 9</a:t>
            </a:r>
            <a:r>
              <a:rPr lang="ko-KR" altLang="en-US" sz="800" b="1" dirty="0" smtClean="0"/>
              <a:t>호 바람을 만들어요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83769" y="2082334"/>
            <a:ext cx="891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B. 11</a:t>
            </a:r>
            <a:r>
              <a:rPr lang="ko-KR" altLang="en-US" sz="800" b="1" dirty="0" smtClean="0"/>
              <a:t>호 하나만 꺼주세요</a:t>
            </a:r>
            <a:endParaRPr lang="en-US" altLang="ko-KR" sz="8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31641" y="2082334"/>
            <a:ext cx="1217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A. 11</a:t>
            </a:r>
            <a:r>
              <a:rPr lang="ko-KR" altLang="en-US" sz="800" b="1" dirty="0" smtClean="0"/>
              <a:t>호 에너지를 소개해요</a:t>
            </a:r>
            <a:r>
              <a:rPr lang="en-US" altLang="ko-KR" sz="800" b="1" dirty="0" smtClean="0"/>
              <a:t>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7" y="2083618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D. 9</a:t>
            </a:r>
            <a:r>
              <a:rPr lang="ko-KR" altLang="en-US" sz="800" b="1" dirty="0" smtClean="0"/>
              <a:t>호 바람으로 경주해요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6591" y="155794"/>
            <a:ext cx="5661797" cy="36933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더욱 풍성한 수업을 만들어요 </a:t>
            </a:r>
            <a:r>
              <a:rPr lang="en-US" altLang="ko-KR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– </a:t>
            </a:r>
            <a:r>
              <a:rPr lang="ko-KR" alt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한컴 바겐세일 B" panose="02020603020101020101" pitchFamily="18" charset="-127"/>
                <a:ea typeface="한컴 바겐세일 B" panose="02020603020101020101" pitchFamily="18" charset="-127"/>
              </a:rPr>
              <a:t>각 연령별 교구 연계 활동</a:t>
            </a:r>
            <a:endParaRPr lang="en-US" altLang="ko-KR" dirty="0" smtClean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한컴 바겐세일 B" panose="02020603020101020101" pitchFamily="18" charset="-127"/>
              <a:ea typeface="한컴 바겐세일 B" panose="0202060302010102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2961" y="548680"/>
            <a:ext cx="29319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생활도구 </a:t>
            </a:r>
            <a:r>
              <a:rPr lang="en-US" altLang="ko-KR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– </a:t>
            </a:r>
            <a:r>
              <a:rPr lang="ko-KR" altLang="en-US" sz="1200" dirty="0" smtClean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에너</a:t>
            </a:r>
            <a:r>
              <a:rPr lang="ko-KR" altLang="en-US" sz="1200" dirty="0">
                <a:solidFill>
                  <a:srgbClr val="0070C0"/>
                </a:solidFill>
                <a:latin typeface="HY산B" panose="02030600000101010101" pitchFamily="18" charset="-127"/>
                <a:ea typeface="HY산B" panose="02030600000101010101" pitchFamily="18" charset="-127"/>
              </a:rPr>
              <a:t>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33388" y="5406490"/>
            <a:ext cx="3096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latin typeface="HY산B" panose="02030600000101010101" pitchFamily="18" charset="-127"/>
                <a:ea typeface="HY산B" panose="02030600000101010101" pitchFamily="18" charset="-127"/>
              </a:rPr>
              <a:t>☞</a:t>
            </a:r>
            <a:r>
              <a:rPr lang="en-US" altLang="ko-KR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 </a:t>
            </a:r>
            <a:r>
              <a:rPr lang="ko-KR" altLang="en-US" sz="1100" dirty="0" smtClean="0">
                <a:latin typeface="HY산B" panose="02030600000101010101" pitchFamily="18" charset="-127"/>
                <a:ea typeface="HY산B" panose="02030600000101010101" pitchFamily="18" charset="-127"/>
              </a:rPr>
              <a:t>관련 제시자료 및 제시자료 동영상</a:t>
            </a:r>
            <a:endParaRPr lang="ko-KR" altLang="en-US" sz="1100" dirty="0">
              <a:latin typeface="HY산B" panose="02030600000101010101" pitchFamily="18" charset="-127"/>
              <a:ea typeface="HY산B" panose="02030600000101010101" pitchFamily="18" charset="-127"/>
            </a:endParaRPr>
          </a:p>
        </p:txBody>
      </p:sp>
      <p:pic>
        <p:nvPicPr>
          <p:cNvPr id="37" name="Picture 3" descr="\\192.168.0.250\개발\개발 2팀\●아이엠샘●\3 .아이엠샘--원고\1,2,3단계 통합원고\로고\아이엠샘BI_컬러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82" y="6244579"/>
            <a:ext cx="865182" cy="44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5" name="Picture 37" descr="C:\Program Files\Microsoft Office\MEDIA\OFFICE14\Lines\BD14711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88" y="5716975"/>
            <a:ext cx="57150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660233" y="2083618"/>
            <a:ext cx="1253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F. 11</a:t>
            </a:r>
            <a:r>
              <a:rPr lang="ko-KR" altLang="en-US" sz="800" b="1" dirty="0" smtClean="0"/>
              <a:t>호 누구를 찾아왔니</a:t>
            </a:r>
            <a:r>
              <a:rPr lang="en-US" altLang="ko-KR" sz="800" b="1" dirty="0" smtClean="0"/>
              <a:t>?(</a:t>
            </a:r>
            <a:r>
              <a:rPr lang="ko-KR" altLang="en-US" sz="800" b="1" dirty="0" smtClean="0"/>
              <a:t>애니메이션</a:t>
            </a:r>
            <a:r>
              <a:rPr lang="en-US" altLang="ko-KR" sz="800" b="1" dirty="0" smtClean="0"/>
              <a:t>)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708924" y="3031793"/>
            <a:ext cx="61173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에너지를 소개해요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누구를 찾아왔니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에너지 책을 읽고 에너지의 종류 및 각각의 에너지가 만들어지는 원리와 사용되는 곳에 대해서 알아봅니다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바람을 만들어요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교구를 햇빛이 잘 들어오는 곳에 놓아두고 태양에너지가 바람을 만드는 과정을 관찰합니다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하나만 꺼주세요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게임을 하면서 에너지의 소중함을 깨닫고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,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에너지를 아껴 쓰는 습관을 익히도록 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누구를 찾아왔니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?’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활동을 통해 책에서 배운 에너지의 종류를 즐겁게 익히도록 합니다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2739113" y="4508103"/>
            <a:ext cx="6181888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바람으로 경주해요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와 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‘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바람으로 움직여요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’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교구로 원아가 직접 바람에너지를 만들고 관찰해 봅니다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바람에너지가 물건을 움직이게 하는 원리를 바람 자동차 경주로 재미있게 배울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 </a:t>
            </a:r>
            <a:r>
              <a:rPr lang="ko-KR" altLang="en-US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또한 입으로 불거나 손으로 부채질을 하거나 드라이어의 바람을 이용하는 등 다양한 형태로 바람에너지를 만들 수 있음을 알 수 있습니다</a:t>
            </a:r>
            <a:r>
              <a:rPr lang="en-US" altLang="ko-KR" sz="1050" dirty="0" smtClean="0">
                <a:latin typeface="휴먼매직체" panose="02030504000101010101" pitchFamily="18" charset="-127"/>
                <a:ea typeface="휴먼매직체" panose="02030504000101010101" pitchFamily="18" charset="-127"/>
              </a:rPr>
              <a:t>.</a:t>
            </a:r>
            <a:endParaRPr lang="en-US" altLang="ko-KR" sz="1050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69" name="오각형 68"/>
          <p:cNvSpPr/>
          <p:nvPr/>
        </p:nvSpPr>
        <p:spPr>
          <a:xfrm>
            <a:off x="287952" y="2744924"/>
            <a:ext cx="200699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1 : A + B + C + F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4" name="오각형 73"/>
          <p:cNvSpPr/>
          <p:nvPr/>
        </p:nvSpPr>
        <p:spPr>
          <a:xfrm>
            <a:off x="309642" y="4092184"/>
            <a:ext cx="1985302" cy="216024"/>
          </a:xfrm>
          <a:prstGeom prst="homePlate">
            <a:avLst/>
          </a:prstGeom>
          <a:solidFill>
            <a:schemeClr val="bg2">
              <a:lumMod val="90000"/>
            </a:schemeClr>
          </a:solidFill>
          <a:ln w="6350" cap="rnd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50" dirty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활동 </a:t>
            </a:r>
            <a:r>
              <a:rPr lang="en-US" altLang="ko-KR" sz="1050" dirty="0" smtClean="0">
                <a:solidFill>
                  <a:schemeClr val="tx1"/>
                </a:solidFill>
                <a:latin typeface="휴먼매직체" panose="02030504000101010101" pitchFamily="18" charset="-127"/>
                <a:ea typeface="휴먼매직체" panose="02030504000101010101" pitchFamily="18" charset="-127"/>
              </a:rPr>
              <a:t>2 : D + E</a:t>
            </a:r>
            <a:endParaRPr lang="ko-KR" altLang="en-US" sz="1050" dirty="0">
              <a:solidFill>
                <a:schemeClr val="tx1"/>
              </a:solidFill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  <p:sp>
        <p:nvSpPr>
          <p:cNvPr id="76" name="대각선 방향의 모서리가 잘린 사각형 75"/>
          <p:cNvSpPr/>
          <p:nvPr/>
        </p:nvSpPr>
        <p:spPr>
          <a:xfrm>
            <a:off x="1988169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D3B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1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83370" y="3058114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대각선 방향의 모서리가 잘린 사각형 50"/>
          <p:cNvSpPr/>
          <p:nvPr/>
        </p:nvSpPr>
        <p:spPr>
          <a:xfrm>
            <a:off x="5393480" y="977717"/>
            <a:ext cx="775175" cy="215272"/>
          </a:xfrm>
          <a:prstGeom prst="snip2DiagRect">
            <a:avLst>
              <a:gd name="adj1" fmla="val 34693"/>
              <a:gd name="adj2" fmla="val 0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2</a:t>
            </a:r>
            <a:r>
              <a:rPr lang="ko-KR" altLang="en-US" sz="1000" dirty="0" smtClean="0">
                <a:solidFill>
                  <a:schemeClr val="tx1"/>
                </a:solidFill>
                <a:latin typeface="HY동녘M" panose="02030600000101010101" pitchFamily="18" charset="-127"/>
                <a:ea typeface="HY동녘M" panose="02030600000101010101" pitchFamily="18" charset="-127"/>
              </a:rPr>
              <a:t>단계</a:t>
            </a:r>
            <a:endParaRPr lang="ko-KR" altLang="en-US" sz="1000" dirty="0">
              <a:solidFill>
                <a:schemeClr val="tx1"/>
              </a:solidFill>
              <a:latin typeface="HY동녘M" panose="02030600000101010101" pitchFamily="18" charset="-127"/>
              <a:ea typeface="HY동녘M" panose="02030600000101010101" pitchFamily="18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309642" y="4370878"/>
            <a:ext cx="2272406" cy="8029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913400" y="3068960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933718" y="4582869"/>
            <a:ext cx="28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   </a:t>
            </a:r>
            <a:endParaRPr lang="ko-KR" altLang="en-US" dirty="0"/>
          </a:p>
        </p:txBody>
      </p:sp>
      <p:sp>
        <p:nvSpPr>
          <p:cNvPr id="101" name="TextBox 100"/>
          <p:cNvSpPr txBox="1"/>
          <p:nvPr/>
        </p:nvSpPr>
        <p:spPr>
          <a:xfrm>
            <a:off x="1808935" y="3073436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24129" y="2083618"/>
            <a:ext cx="983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ko-KR" sz="800" b="1" dirty="0" smtClean="0"/>
              <a:t>E. 11</a:t>
            </a:r>
            <a:r>
              <a:rPr lang="ko-KR" altLang="en-US" sz="800" b="1" dirty="0" smtClean="0"/>
              <a:t>호 바람으로 움직여요</a:t>
            </a:r>
            <a:endParaRPr lang="ko-KR" altLang="en-US" sz="800" b="1" dirty="0">
              <a:solidFill>
                <a:srgbClr val="000000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14984"/>
              </p:ext>
            </p:extLst>
          </p:nvPr>
        </p:nvGraphicFramePr>
        <p:xfrm>
          <a:off x="933871" y="6333355"/>
          <a:ext cx="901825" cy="404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825"/>
              </a:tblGrid>
              <a:tr h="40402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700" u="none" strike="noStrike" dirty="0" smtClean="0">
                          <a:effectLst/>
                        </a:rPr>
                        <a:t>11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호 </a:t>
                      </a:r>
                      <a:r>
                        <a:rPr lang="en-US" altLang="ko-KR" sz="700" u="none" strike="noStrike" dirty="0" smtClean="0">
                          <a:effectLst/>
                        </a:rPr>
                        <a:t>1</a:t>
                      </a:r>
                      <a:r>
                        <a:rPr lang="ko-KR" altLang="en-US" sz="700" u="none" strike="noStrike" dirty="0" smtClean="0">
                          <a:effectLst/>
                        </a:rPr>
                        <a:t>단계</a:t>
                      </a:r>
                      <a:endParaRPr lang="en-US" altLang="ko-KR" sz="7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도구를 움직이는 힘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(</a:t>
                      </a:r>
                      <a:r>
                        <a:rPr lang="ko-KR" alt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동영상</a:t>
                      </a:r>
                      <a:r>
                        <a:rPr lang="en-US" altLang="ko-KR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/>
                        </a:rPr>
                        <a:t>)</a:t>
                      </a:r>
                      <a:endParaRPr lang="ko-KR" alt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맑은 고딕"/>
                      </a:endParaRPr>
                    </a:p>
                  </a:txBody>
                  <a:tcPr marL="72000" marR="36000" marT="0" marB="0">
                    <a:noFill/>
                  </a:tcPr>
                </a:tc>
              </a:tr>
            </a:tbl>
          </a:graphicData>
        </a:graphic>
      </p:graphicFrame>
      <p:pic>
        <p:nvPicPr>
          <p:cNvPr id="54" name="그림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4" y="5891468"/>
            <a:ext cx="616055" cy="433673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1412776"/>
            <a:ext cx="527120" cy="614341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7" y="1441352"/>
            <a:ext cx="938577" cy="602964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1436357"/>
            <a:ext cx="881695" cy="523328"/>
          </a:xfrm>
          <a:prstGeom prst="rect">
            <a:avLst/>
          </a:prstGeom>
        </p:spPr>
      </p:pic>
      <p:pic>
        <p:nvPicPr>
          <p:cNvPr id="72" name="그림 7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11" y="1412776"/>
            <a:ext cx="784992" cy="553666"/>
          </a:xfrm>
          <a:prstGeom prst="rect">
            <a:avLst/>
          </a:prstGeom>
        </p:spPr>
      </p:pic>
      <p:pic>
        <p:nvPicPr>
          <p:cNvPr id="73" name="그림 7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577" y="1523430"/>
            <a:ext cx="887380" cy="365949"/>
          </a:xfrm>
          <a:prstGeom prst="rect">
            <a:avLst/>
          </a:prstGeom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7" y="1498502"/>
            <a:ext cx="773615" cy="428522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1" y="3058114"/>
            <a:ext cx="569203" cy="401467"/>
          </a:xfrm>
          <a:prstGeom prst="rect">
            <a:avLst/>
          </a:prstGeom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661" y="3130096"/>
            <a:ext cx="746100" cy="307686"/>
          </a:xfrm>
          <a:prstGeom prst="rect">
            <a:avLst/>
          </a:prstGeom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66" y="3452237"/>
            <a:ext cx="350770" cy="408811"/>
          </a:xfrm>
          <a:prstGeom prst="rect">
            <a:avLst/>
          </a:prstGeom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29877"/>
            <a:ext cx="597867" cy="331171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242472" y="3454147"/>
            <a:ext cx="386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+  </a:t>
            </a:r>
            <a:endParaRPr lang="ko-KR" altLang="en-US" dirty="0"/>
          </a:p>
        </p:txBody>
      </p:sp>
      <p:pic>
        <p:nvPicPr>
          <p:cNvPr id="85" name="그림 8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1" y="4582869"/>
            <a:ext cx="633845" cy="407197"/>
          </a:xfrm>
          <a:prstGeom prst="rect">
            <a:avLst/>
          </a:prstGeom>
        </p:spPr>
      </p:pic>
      <p:pic>
        <p:nvPicPr>
          <p:cNvPr id="86" name="그림 8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581128"/>
            <a:ext cx="595432" cy="35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533</Words>
  <Application>Microsoft Office PowerPoint</Application>
  <PresentationFormat>화면 슬라이드 쇼(4:3)</PresentationFormat>
  <Paragraphs>61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0" baseType="lpstr">
      <vt:lpstr>굴림</vt:lpstr>
      <vt:lpstr>Arial</vt:lpstr>
      <vt:lpstr>HY동녘M</vt:lpstr>
      <vt:lpstr>휴먼매직체</vt:lpstr>
      <vt:lpstr>HY산B</vt:lpstr>
      <vt:lpstr>한컴 바겐세일 B</vt:lpstr>
      <vt:lpstr>맑은 고딕</vt:lpstr>
      <vt:lpstr>Office 테마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A103</dc:creator>
  <cp:lastModifiedBy>A103</cp:lastModifiedBy>
  <cp:revision>57</cp:revision>
  <cp:lastPrinted>2015-01-06T06:32:21Z</cp:lastPrinted>
  <dcterms:created xsi:type="dcterms:W3CDTF">2015-01-06T01:25:16Z</dcterms:created>
  <dcterms:modified xsi:type="dcterms:W3CDTF">2015-01-09T02:50:01Z</dcterms:modified>
</cp:coreProperties>
</file>