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60" r:id="rId4"/>
  </p:sldIdLst>
  <p:sldSz cx="9144000" cy="6858000" type="screen4x3"/>
  <p:notesSz cx="6873875" cy="10004425"/>
  <p:embeddedFontLst>
    <p:embeddedFont>
      <p:font typeface="HY동녘M" panose="02030600000101010101" pitchFamily="18" charset="-127"/>
      <p:regular r:id="rId6"/>
    </p:embeddedFont>
    <p:embeddedFont>
      <p:font typeface="휴먼매직체" panose="02030504000101010101" pitchFamily="18" charset="-127"/>
      <p:regular r:id="rId7"/>
    </p:embeddedFont>
    <p:embeddedFont>
      <p:font typeface="HY산B" panose="02030600000101010101" pitchFamily="18" charset="-127"/>
      <p:regular r:id="rId8"/>
    </p:embeddedFont>
    <p:embeddedFont>
      <p:font typeface="한컴 바겐세일 B" panose="02020603020101020101" pitchFamily="18" charset="-127"/>
      <p:regular r:id="rId9"/>
    </p:embeddedFon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99" autoAdjust="0"/>
  </p:normalViewPr>
  <p:slideViewPr>
    <p:cSldViewPr>
      <p:cViewPr>
        <p:scale>
          <a:sx n="100" d="100"/>
          <a:sy n="100" d="100"/>
        </p:scale>
        <p:origin x="-199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3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3"/>
            <a:ext cx="5499100" cy="4501991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3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1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3.gif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>
          <a:xfrm>
            <a:off x="2123728" y="1122265"/>
            <a:ext cx="323938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7957" y="1988840"/>
            <a:ext cx="109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fontAlgn="ctr">
              <a:defRPr sz="800" b="1"/>
            </a:lvl1pPr>
          </a:lstStyle>
          <a:p>
            <a:r>
              <a:rPr lang="en-US" altLang="ko-KR" dirty="0"/>
              <a:t>B. 9</a:t>
            </a:r>
            <a:r>
              <a:rPr lang="ko-KR" altLang="en-US" dirty="0"/>
              <a:t>호 바람을 이용하여 </a:t>
            </a:r>
            <a:r>
              <a:rPr lang="ko-KR" altLang="en-US" dirty="0" err="1"/>
              <a:t>소리내는</a:t>
            </a:r>
            <a:r>
              <a:rPr lang="ko-KR" altLang="en-US" dirty="0"/>
              <a:t> 악기 탐색하기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2854" y="1988840"/>
            <a:ext cx="102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fontAlgn="ctr">
              <a:defRPr sz="800" b="1"/>
            </a:lvl1pPr>
          </a:lstStyle>
          <a:p>
            <a:r>
              <a:rPr lang="en-US" altLang="ko-KR" dirty="0"/>
              <a:t>A. 9</a:t>
            </a:r>
            <a:r>
              <a:rPr lang="ko-KR" altLang="en-US" dirty="0"/>
              <a:t>호 </a:t>
            </a:r>
            <a:r>
              <a:rPr lang="ko-KR" altLang="en-US" dirty="0" smtClean="0"/>
              <a:t>장난꾸러기 </a:t>
            </a:r>
            <a:r>
              <a:rPr lang="ko-KR" altLang="en-US" dirty="0"/>
              <a:t>솔바람</a:t>
            </a:r>
            <a:r>
              <a:rPr lang="en-US" altLang="ko-KR" dirty="0"/>
              <a:t>(</a:t>
            </a:r>
            <a:r>
              <a:rPr lang="ko-KR" altLang="en-US" dirty="0"/>
              <a:t>애니메이션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환경과 생활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바</a:t>
            </a:r>
            <a:r>
              <a:rPr lang="ko-KR" altLang="en-US" sz="1200" dirty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대각선 방향의 모서리가 잘린 사각형 75"/>
          <p:cNvSpPr/>
          <p:nvPr/>
        </p:nvSpPr>
        <p:spPr>
          <a:xfrm>
            <a:off x="3355831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580112" y="1120981"/>
            <a:ext cx="1393200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대각선 방향의 모서리가 잘린 사각형 51"/>
          <p:cNvSpPr>
            <a:spLocks/>
          </p:cNvSpPr>
          <p:nvPr/>
        </p:nvSpPr>
        <p:spPr>
          <a:xfrm>
            <a:off x="5889125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09655" y="1988840"/>
            <a:ext cx="115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F. 9</a:t>
            </a:r>
            <a:r>
              <a:rPr lang="ko-KR" altLang="en-US" sz="800" b="1" dirty="0" smtClean="0"/>
              <a:t>호 풍향계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21111" y="1988840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9</a:t>
            </a:r>
            <a:r>
              <a:rPr lang="ko-KR" altLang="en-US" sz="800" b="1" dirty="0" smtClean="0"/>
              <a:t>호 숲 속에서 만난 바람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09" y="1372024"/>
            <a:ext cx="676275" cy="57966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89" y="1383170"/>
            <a:ext cx="1061568" cy="482531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69" y="1387527"/>
            <a:ext cx="862602" cy="558479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23056" r="16548" b="57712"/>
          <a:stretch/>
        </p:blipFill>
        <p:spPr>
          <a:xfrm>
            <a:off x="4225776" y="1463417"/>
            <a:ext cx="1003917" cy="391137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34764"/>
              </p:ext>
            </p:extLst>
          </p:nvPr>
        </p:nvGraphicFramePr>
        <p:xfrm>
          <a:off x="848615" y="6485483"/>
          <a:ext cx="2395233" cy="32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411"/>
                <a:gridCol w="798411"/>
                <a:gridCol w="798411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9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바람을 만들어 주는 물건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9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바람이 </a:t>
                      </a:r>
                      <a:r>
                        <a:rPr lang="ko-KR" altLang="en-US" sz="700" u="none" strike="noStrike" dirty="0">
                          <a:effectLst/>
                        </a:rPr>
                        <a:t>말려요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8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2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새 드로잉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65" name="그림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9" y="5833312"/>
            <a:ext cx="447923" cy="634558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63" y="5876532"/>
            <a:ext cx="723981" cy="510077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8765" y="5761605"/>
            <a:ext cx="504594" cy="711185"/>
          </a:xfrm>
          <a:prstGeom prst="rect">
            <a:avLst/>
          </a:prstGeom>
        </p:spPr>
      </p:pic>
      <p:sp>
        <p:nvSpPr>
          <p:cNvPr id="94" name="직사각형 93"/>
          <p:cNvSpPr/>
          <p:nvPr/>
        </p:nvSpPr>
        <p:spPr>
          <a:xfrm>
            <a:off x="231266" y="2852936"/>
            <a:ext cx="8689736" cy="16554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1198932" y="3284984"/>
            <a:ext cx="711694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바람을 이용하여 </a:t>
            </a:r>
            <a:r>
              <a:rPr lang="ko-KR" altLang="en-US" sz="105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소리내는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악기 탐색하기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풍경과 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숲 속에서 만난 바람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여러 가지 바람개비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풍향계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</a:t>
            </a:r>
            <a:r>
              <a:rPr lang="ko-KR" altLang="en-US" sz="1050" dirty="0" err="1">
                <a:latin typeface="휴먼매직체" panose="02030504000101010101" pitchFamily="18" charset="-127"/>
                <a:ea typeface="휴먼매직체" panose="02030504000101010101" pitchFamily="18" charset="-127"/>
              </a:rPr>
              <a:t>풍양계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장난꾸러기 솔바람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바람 커튼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바람으로 움직여요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풍차 등 다양한 교구를 공기가 잘 통하는 곳에 설치하고 바람의 방향과 빠르기를 직접 느껴봅니다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풍향계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책을 읽으며 바람의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종류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바람을 이용한 자연물과 도구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여러 가지 바람을 뜻하는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우리말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등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대해서 알아봅니다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 smtClean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장난꾸러기 솔바람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바람 토시를 착용하고 원아가 직접 바람처럼 움직여봅니다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살랑살랑 부는 숲 속의 바람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회오리바람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태풍 등 다양한 바람을 몸으로 직접 표현해보도록 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96" name="오각형 95"/>
          <p:cNvSpPr/>
          <p:nvPr/>
        </p:nvSpPr>
        <p:spPr>
          <a:xfrm>
            <a:off x="287951" y="2960949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0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모서리가 둥근 직사각형 45"/>
          <p:cNvSpPr/>
          <p:nvPr/>
        </p:nvSpPr>
        <p:spPr>
          <a:xfrm>
            <a:off x="5580112" y="1120981"/>
            <a:ext cx="1393200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841075" y="1120982"/>
            <a:ext cx="1393731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2051720" y="1122265"/>
            <a:ext cx="139320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24128" y="2082334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5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날씨를 표현해요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2305" y="2067511"/>
            <a:ext cx="1031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9</a:t>
            </a:r>
            <a:r>
              <a:rPr lang="ko-KR" altLang="en-US" sz="800" b="1" dirty="0" smtClean="0"/>
              <a:t>호 빗방울 춤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1263" y="2082334"/>
            <a:ext cx="127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11</a:t>
            </a:r>
            <a:r>
              <a:rPr lang="ko-KR" altLang="en-US" sz="800" b="1" dirty="0" smtClean="0"/>
              <a:t>호 일기예보 놀이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환경과 생활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날씨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대각선 방향의 모서리가 잘린 사각형 75"/>
          <p:cNvSpPr/>
          <p:nvPr/>
        </p:nvSpPr>
        <p:spPr>
          <a:xfrm>
            <a:off x="236073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415035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5889125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7258"/>
              </p:ext>
            </p:extLst>
          </p:nvPr>
        </p:nvGraphicFramePr>
        <p:xfrm>
          <a:off x="861864" y="6323409"/>
          <a:ext cx="685800" cy="489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</a:tblGrid>
              <a:tr h="48996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오늘의 날씨를 알려드립니다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(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36000" marR="72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71" name="그림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5" y="5817570"/>
            <a:ext cx="502029" cy="510185"/>
          </a:xfrm>
          <a:prstGeom prst="rect">
            <a:avLst/>
          </a:prstGeom>
        </p:spPr>
      </p:pic>
      <p:pic>
        <p:nvPicPr>
          <p:cNvPr id="86" name="그림 85" descr="2일기예보 놀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1403813"/>
            <a:ext cx="849850" cy="513019"/>
          </a:xfrm>
          <a:prstGeom prst="rect">
            <a:avLst/>
          </a:prstGeom>
        </p:spPr>
      </p:pic>
      <p:pic>
        <p:nvPicPr>
          <p:cNvPr id="87" name="그림 86" descr="8빗방울 춤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1406403"/>
            <a:ext cx="985630" cy="557958"/>
          </a:xfrm>
          <a:prstGeom prst="rect">
            <a:avLst/>
          </a:prstGeom>
        </p:spPr>
      </p:pic>
      <p:pic>
        <p:nvPicPr>
          <p:cNvPr id="88" name="그림 87" descr="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1340768"/>
            <a:ext cx="963855" cy="668480"/>
          </a:xfrm>
          <a:prstGeom prst="rect">
            <a:avLst/>
          </a:prstGeom>
        </p:spPr>
      </p:pic>
      <p:sp>
        <p:nvSpPr>
          <p:cNvPr id="89" name="직사각형 88"/>
          <p:cNvSpPr/>
          <p:nvPr/>
        </p:nvSpPr>
        <p:spPr>
          <a:xfrm>
            <a:off x="231266" y="2852935"/>
            <a:ext cx="8689736" cy="1872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1198932" y="3284984"/>
            <a:ext cx="711694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빗방울 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책을 통해 구름이 만들어지고 비나 구름이 내리는 과정을 이해합니다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일기예보 놀이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활동을 하며 다양한 날씨의 특징에 대해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날씨 가면을 쓰고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날씨를 표현해요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여러 가지 천을 두르고 날씨를 표현해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빗방울 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머리띠를 두르고 구름이 만들어지고 비가 되어 내리는 과정을 몸으로 표현해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빗방울 머리띠를 두르고 이슬비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장마를 표현해 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빗방울 머리띠를 두른 친구들과 번개 천을 두른 친구들이 함께 비바람이 날리는 모습을 표현할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 빗방울 머리띠를 두른 친구들과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태양 천 혹은 태양 가면을 쓴 친구들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무지개 천을 두른 친구들이 함께 이 비 온 뒤 무지개가 뜬 날씨를 표현할 수도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여러 형태의 날씨를 온몸으로 표현하며 구름과 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눈의 형성 과정을 이해하고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날씨에 따라 필요한 옷이나 액세서리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도구 등을 알고 준비하는 자세를 기를 수 잇습니다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  <a:p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91" name="오각형 90"/>
          <p:cNvSpPr/>
          <p:nvPr/>
        </p:nvSpPr>
        <p:spPr>
          <a:xfrm>
            <a:off x="287951" y="2960949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3789040"/>
            <a:ext cx="8689736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5669306" y="1120981"/>
            <a:ext cx="3056400" cy="24520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059832" y="1120982"/>
            <a:ext cx="2376000" cy="2452034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539551" y="1122265"/>
            <a:ext cx="2376000" cy="245075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7338" y="3090446"/>
            <a:ext cx="1126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fontAlgn="ctr">
              <a:defRPr sz="800" b="1"/>
            </a:lvl1pPr>
          </a:lstStyle>
          <a:p>
            <a:r>
              <a:rPr lang="en-US" altLang="ko-KR" dirty="0"/>
              <a:t>B. </a:t>
            </a:r>
            <a:r>
              <a:rPr lang="en-US" altLang="ko-KR" dirty="0" smtClean="0"/>
              <a:t>5</a:t>
            </a:r>
            <a:r>
              <a:rPr lang="ko-KR" altLang="en-US" dirty="0" smtClean="0"/>
              <a:t>호 여름의 소리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2407" y="2060848"/>
            <a:ext cx="1601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4</a:t>
            </a:r>
            <a:r>
              <a:rPr lang="ko-KR" altLang="en-US" sz="800" b="1" dirty="0" smtClean="0"/>
              <a:t>호 꾸리네 동네 음악대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39" y="2060848"/>
            <a:ext cx="1098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1</a:t>
            </a:r>
            <a:r>
              <a:rPr lang="ko-KR" altLang="en-US" sz="800" b="1" dirty="0" smtClean="0"/>
              <a:t>호 공명 실로폰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환경과 생활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악기 연주하기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94625" y="2060848"/>
            <a:ext cx="853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2</a:t>
            </a:r>
            <a:r>
              <a:rPr lang="ko-KR" altLang="en-US" sz="800" b="1" dirty="0" smtClean="0"/>
              <a:t>호 동물의 소리 연주하기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98932" y="4221088"/>
            <a:ext cx="711694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아이엠샘은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전 단계에 걸쳐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발로 치는 피아노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예쁜 색깔의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마라카스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카바사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두꺼비 귀로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아코디</a:t>
            </a:r>
            <a:r>
              <a:rPr lang="ko-KR" altLang="en-US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언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등 다양한 형태의 악기들을 제공합니다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나비 넥타이를 착용하고 지휘봉을 들면 멋진 지휘자가 될 수 잇습니다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다양한 악기들을 모아서 아름다운 오케스트라 연주를 해보면 어떨까요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</a:t>
            </a: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지휘자의 역할에 대해 함께 알아보고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소리를 내는 방식에 따라 입으로 부는 악기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손으로 치는 악기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흔들어서 소리를 내는 악기 등 분류해 볼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3897053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339964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3896256" y="977717"/>
            <a:ext cx="703153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809919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51413" y="3090446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9</a:t>
            </a:r>
            <a:r>
              <a:rPr lang="ko-KR" altLang="en-US" sz="800" b="1" dirty="0" smtClean="0"/>
              <a:t>호 길이에 따라 소리가 달라요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31533" y="3090446"/>
            <a:ext cx="1060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G.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10</a:t>
            </a:r>
            <a:r>
              <a:rPr lang="ko-KR" altLang="en-US" sz="800" b="1" dirty="0" smtClean="0"/>
              <a:t>호 종 실로폰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29803" y="3090446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9</a:t>
            </a:r>
            <a:r>
              <a:rPr lang="ko-KR" altLang="en-US" sz="800" b="1" dirty="0" smtClean="0"/>
              <a:t>호 색 모레를 흔들</a:t>
            </a:r>
            <a:r>
              <a:rPr lang="en-US" altLang="ko-KR" sz="800" b="1" dirty="0" smtClean="0"/>
              <a:t>!</a:t>
            </a:r>
            <a:r>
              <a:rPr lang="ko-KR" altLang="en-US" sz="800" b="1" dirty="0" smtClean="0"/>
              <a:t>흔들</a:t>
            </a:r>
            <a:r>
              <a:rPr lang="en-US" altLang="ko-KR" sz="800" b="1" dirty="0" smtClean="0"/>
              <a:t>!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49425" y="206084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I. 3</a:t>
            </a:r>
            <a:r>
              <a:rPr lang="ko-KR" altLang="en-US" sz="800" b="1" dirty="0" smtClean="0"/>
              <a:t>호 숲 속의 오케스트라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85529" y="2060848"/>
            <a:ext cx="952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J</a:t>
            </a:r>
            <a:r>
              <a:rPr lang="en-US" altLang="ko-KR" sz="800" b="1" dirty="0"/>
              <a:t>. </a:t>
            </a:r>
            <a:r>
              <a:rPr lang="en-US" altLang="ko-KR" sz="800" b="1" dirty="0" smtClean="0"/>
              <a:t>6</a:t>
            </a:r>
            <a:r>
              <a:rPr lang="ko-KR" altLang="en-US" sz="800" b="1" dirty="0" smtClean="0"/>
              <a:t>호 자전거 벨 연주하기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29404" y="3090446"/>
            <a:ext cx="115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K</a:t>
            </a:r>
            <a:r>
              <a:rPr lang="en-US" altLang="ko-KR" sz="800" b="1" dirty="0"/>
              <a:t>.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8</a:t>
            </a:r>
            <a:r>
              <a:rPr lang="ko-KR" altLang="en-US" sz="800" b="1" dirty="0" smtClean="0"/>
              <a:t>호 오케스트라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06482" y="3090446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L.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9</a:t>
            </a:r>
            <a:r>
              <a:rPr lang="ko-KR" altLang="en-US" sz="800" b="1" dirty="0" smtClean="0"/>
              <a:t>호 공기를 이용한 악기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32069" y="2060848"/>
            <a:ext cx="1000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H.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3</a:t>
            </a:r>
            <a:r>
              <a:rPr lang="ko-KR" altLang="en-US" sz="800" b="1" dirty="0" smtClean="0"/>
              <a:t>호 </a:t>
            </a:r>
            <a:r>
              <a:rPr lang="ko-KR" altLang="en-US" sz="800" b="1" dirty="0" err="1" smtClean="0"/>
              <a:t>핸드벨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71" y="2528791"/>
            <a:ext cx="758338" cy="501841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843952" cy="602823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01" y="1440253"/>
            <a:ext cx="1018429" cy="517427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2" y="2490463"/>
            <a:ext cx="829246" cy="578497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51" y="2544392"/>
            <a:ext cx="847533" cy="470639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86" y="1469848"/>
            <a:ext cx="873559" cy="487832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29" y="2537961"/>
            <a:ext cx="860031" cy="483500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0" y="2504283"/>
            <a:ext cx="1016024" cy="550856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38" y="1501947"/>
            <a:ext cx="925620" cy="394039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62" y="1464774"/>
            <a:ext cx="875435" cy="468385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30" y="1464774"/>
            <a:ext cx="873575" cy="468385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79" y="2552953"/>
            <a:ext cx="758338" cy="453516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03014"/>
              </p:ext>
            </p:extLst>
          </p:nvPr>
        </p:nvGraphicFramePr>
        <p:xfrm>
          <a:off x="930585" y="6441122"/>
          <a:ext cx="2743200" cy="323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</a:tblGrid>
              <a:tr h="3238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주방 악기 놀이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전통 </a:t>
                      </a:r>
                      <a:r>
                        <a:rPr lang="ko-KR" altLang="en-US" sz="700" u="none" strike="noStrike" dirty="0">
                          <a:effectLst/>
                        </a:rPr>
                        <a:t>악기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8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여러 </a:t>
                      </a:r>
                      <a:r>
                        <a:rPr lang="ko-KR" altLang="en-US" sz="700" u="none" strike="noStrike" dirty="0">
                          <a:effectLst/>
                        </a:rPr>
                        <a:t>나라의 악기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3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소리를 만들어요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0" name="그림 7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8893" y="5860366"/>
            <a:ext cx="612000" cy="501835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0609" y="5860366"/>
            <a:ext cx="675287" cy="499919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255" y="5860365"/>
            <a:ext cx="679473" cy="503623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1445" y="5860366"/>
            <a:ext cx="577731" cy="4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618</Words>
  <Application>Microsoft Office PowerPoint</Application>
  <PresentationFormat>화면 슬라이드 쇼(4:3)</PresentationFormat>
  <Paragraphs>65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굴림</vt:lpstr>
      <vt:lpstr>Arial</vt:lpstr>
      <vt:lpstr>HY동녘M</vt:lpstr>
      <vt:lpstr>휴먼매직체</vt:lpstr>
      <vt:lpstr>HY산B</vt:lpstr>
      <vt:lpstr>한컴 바겐세일 B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33</cp:revision>
  <cp:lastPrinted>2015-01-06T06:32:21Z</cp:lastPrinted>
  <dcterms:created xsi:type="dcterms:W3CDTF">2015-01-06T01:25:16Z</dcterms:created>
  <dcterms:modified xsi:type="dcterms:W3CDTF">2015-01-09T02:52:49Z</dcterms:modified>
</cp:coreProperties>
</file>